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15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099BBEC-C64B-4CD6-9D29-9A80A5BBAEBE}">
  <a:tblStyle styleId="{E099BBEC-C64B-4CD6-9D29-9A80A5BBAE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>
      <p:cViewPr varScale="1">
        <p:scale>
          <a:sx n="139" d="100"/>
          <a:sy n="139" d="100"/>
        </p:scale>
        <p:origin x="176" y="592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1727d1a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1727d1a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{E099BBEC-C64B-4CD6-9D29-9A80A5BBAEBE}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{E099BBEC-C64B-4CD6-9D29-9A80A5BBAEBE}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ukminova/otus-PostgreSQL-2025-09-aliya/tree/main/projec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032363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394379" y="1147874"/>
            <a:ext cx="75843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Создание и тестирование высоконагруженного отказоустойчивого кластера </a:t>
            </a:r>
            <a:r>
              <a:rPr lang="en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PostgreSQL </a:t>
            </a: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 базе </a:t>
            </a:r>
            <a:r>
              <a:rPr lang="en" sz="40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Patroni</a:t>
            </a:r>
            <a:endParaRPr lang="en" sz="40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4"/>
            <a:ext cx="6159720" cy="710933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886050" y="4127375"/>
            <a:ext cx="5651910" cy="710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PostgreSQL </a:t>
            </a:r>
            <a:r>
              <a:rPr lang="ru-RU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для администраторов баз данных и разработчиков</a:t>
            </a:r>
            <a:endParaRPr lang="ru-RU"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5" title="ролик_об_отусе_bl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>
              <a:buSzPts val="1100"/>
            </a:pPr>
            <a:r>
              <a:rPr lang="ru" sz="3000" dirty="0"/>
              <a:t>Тема: </a:t>
            </a:r>
            <a:r>
              <a:rPr lang="ru-RU" sz="3000" dirty="0"/>
              <a:t>Создание и тестирование высоконагруженного отказоустойчивого кластера </a:t>
            </a:r>
            <a:r>
              <a:rPr lang="en" sz="3000" dirty="0"/>
              <a:t>PostgreSQL </a:t>
            </a:r>
            <a:r>
              <a:rPr lang="ru-RU" sz="3000" dirty="0"/>
              <a:t>на базе </a:t>
            </a:r>
            <a:r>
              <a:rPr lang="en" sz="3000" dirty="0" err="1"/>
              <a:t>Patroni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7"/>
          <p:cNvSpPr txBox="1"/>
          <p:nvPr/>
        </p:nvSpPr>
        <p:spPr>
          <a:xfrm>
            <a:off x="3899475" y="2399692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Алия Грязнова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5" y="2956666"/>
            <a:ext cx="3193200" cy="42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Java/</a:t>
            </a:r>
            <a:r>
              <a:rPr lang="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K</a:t>
            </a:r>
            <a:r>
              <a:rPr lang="en-US" sz="1300" dirty="0" err="1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otlin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-</a:t>
            </a:r>
            <a:r>
              <a:rPr lang="ru-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разработчик 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в</a:t>
            </a:r>
            <a:r>
              <a:rPr lang="ru-RU" sz="1300" dirty="0">
                <a:solidFill>
                  <a:srgbClr val="000000"/>
                </a:solidFill>
                <a:latin typeface="Roboto Medium"/>
                <a:ea typeface="Roboto Medium"/>
                <a:cs typeface="Roboto Medium"/>
                <a:sym typeface="Roboto Medium"/>
              </a:rPr>
              <a:t> Т-Банке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2E6E6845-2E39-6103-5FCF-9EE4150CEBB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6">
            <a:extLst>
              <a:ext uri="{FF2B5EF4-FFF2-40B4-BE49-F238E27FC236}">
                <a16:creationId xmlns:a16="http://schemas.microsoft.com/office/drawing/2014/main" id="{73A4CB95-4DCD-010C-A8B0-D5C8D029DDD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5717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6E513E2-2B60-23B4-0B5C-ED14F47CC4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389" b="42428"/>
          <a:stretch/>
        </p:blipFill>
        <p:spPr>
          <a:xfrm>
            <a:off x="876375" y="2399692"/>
            <a:ext cx="2349900" cy="2343952"/>
          </a:xfrm>
          <a:prstGeom prst="ellipse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План защиты</a:t>
            </a:r>
            <a:endParaRPr dirty="0"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 dirty="0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>
            <p:extLst>
              <p:ext uri="{D42A27DB-BD31-4B8C-83A1-F6EECF244321}">
                <p14:modId xmlns:p14="http://schemas.microsoft.com/office/powerpoint/2010/main" val="1171842257"/>
              </p:ext>
            </p:extLst>
          </p:nvPr>
        </p:nvGraphicFramePr>
        <p:xfrm>
          <a:off x="952500" y="2382125"/>
          <a:ext cx="7239000" cy="2840713"/>
        </p:xfrm>
        <a:graphic>
          <a:graphicData uri="http://schemas.openxmlformats.org/drawingml/2006/table">
            <a:tbl>
              <a:tblPr>
                <a:noFill/>
                <a:tableStyleId>{E099BBEC-C64B-4CD6-9D29-9A80A5BBAEBE}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02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Установить и настроить </a:t>
                      </a:r>
                      <a:r>
                        <a:rPr lang="en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DCS</a:t>
                      </a:r>
                      <a:r>
                        <a:rPr lang="ru-RU" dirty="0"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(</a:t>
                      </a:r>
                      <a:r>
                        <a:rPr lang="en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etcd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)</a:t>
                      </a:r>
                      <a:r>
                        <a:rPr lang="e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для обеспечения согласованности состояния между </a:t>
                      </a:r>
                      <a:r>
                        <a:rPr lang="ru-RU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нодами</a:t>
                      </a:r>
                      <a:endParaRPr dirty="0">
                        <a:solidFill>
                          <a:schemeClr val="dk1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97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Установить и настроить </a:t>
                      </a:r>
                      <a:r>
                        <a:rPr lang="en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HAProxy</a:t>
                      </a:r>
                      <a:r>
                        <a:rPr lang="e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для балансировки нагрузки</a:t>
                      </a:r>
                      <a:endParaRPr lang="ru-RU" dirty="0">
                        <a:solidFill>
                          <a:schemeClr val="dk1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758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Проверить автоматическое и ручное переключение (</a:t>
                      </a:r>
                      <a:r>
                        <a:rPr lang="e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failover)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при отказе мастер-</a:t>
                      </a:r>
                      <a:r>
                        <a:rPr lang="ru-RU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ноды</a:t>
                      </a:r>
                      <a:endParaRPr lang="ru-RU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758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Установить и настроить </a:t>
                      </a:r>
                      <a:r>
                        <a:rPr lang="e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Prometheus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и </a:t>
                      </a:r>
                      <a:r>
                        <a:rPr lang="en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Grafana </a:t>
                      </a:r>
                      <a:r>
                        <a:rPr lang="ru-RU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для мониторинга состояния кластера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246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1628250" y="1386300"/>
            <a:ext cx="5887500" cy="785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создать и протестировать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отказоустойчивый кластер </a:t>
            </a:r>
            <a:r>
              <a:rPr lang="en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PostgreSQL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на базе </a:t>
            </a:r>
            <a:r>
              <a:rPr lang="en" sz="1500" dirty="0" err="1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Patroni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Какие технологии использовались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199" name="Google Shape;199;p40"/>
          <p:cNvGraphicFramePr/>
          <p:nvPr>
            <p:extLst>
              <p:ext uri="{D42A27DB-BD31-4B8C-83A1-F6EECF244321}">
                <p14:modId xmlns:p14="http://schemas.microsoft.com/office/powerpoint/2010/main" val="3924484436"/>
              </p:ext>
            </p:extLst>
          </p:nvPr>
        </p:nvGraphicFramePr>
        <p:xfrm>
          <a:off x="952500" y="1897775"/>
          <a:ext cx="7239000" cy="2663772"/>
        </p:xfrm>
        <a:graphic>
          <a:graphicData uri="http://schemas.openxmlformats.org/drawingml/2006/table">
            <a:tbl>
              <a:tblPr>
                <a:noFill/>
                <a:tableStyleId>{E099BBEC-C64B-4CD6-9D29-9A80A5BBAEBE}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PostgreSQL</a:t>
                      </a: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Roboto"/>
                        </a:rPr>
                        <a:t>, </a:t>
                      </a:r>
                      <a:r>
                        <a:rPr lang="en" sz="16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Patroni</a:t>
                      </a:r>
                      <a:r>
                        <a:rPr lang="en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, </a:t>
                      </a:r>
                      <a:r>
                        <a:rPr lang="en" sz="16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etcd</a:t>
                      </a:r>
                      <a:r>
                        <a:rPr lang="en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, </a:t>
                      </a:r>
                      <a:r>
                        <a:rPr lang="en" sz="16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HAProxy</a:t>
                      </a:r>
                      <a:r>
                        <a:rPr lang="en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 – </a:t>
                      </a:r>
                      <a:r>
                        <a:rPr lang="en" sz="16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о</a:t>
                      </a:r>
                      <a:r>
                        <a:rPr lang="ru-RU" sz="16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тказоустойчивый</a:t>
                      </a:r>
                      <a:r>
                        <a:rPr lang="ru-RU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 кластер</a:t>
                      </a:r>
                      <a:endParaRPr lang="en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Prometheus</a:t>
                      </a: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Roboto"/>
                        </a:rPr>
                        <a:t>,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Roboto"/>
                        </a:rPr>
                        <a:t> </a:t>
                      </a:r>
                      <a:r>
                        <a:rPr lang="en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Grafana, Docker Compose - </a:t>
                      </a:r>
                      <a:r>
                        <a:rPr lang="en" sz="16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м</a:t>
                      </a:r>
                      <a:r>
                        <a:rPr lang="ru-RU" sz="16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ониторинг</a:t>
                      </a:r>
                      <a:endParaRPr lang="en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Kotlin + Spring</a:t>
                      </a: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Roboto"/>
                        </a:rPr>
                        <a:t>,</a:t>
                      </a:r>
                      <a:r>
                        <a:rPr lang="en-US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Roboto"/>
                        </a:rPr>
                        <a:t> React – </a:t>
                      </a:r>
                      <a:r>
                        <a:rPr lang="en-US" sz="16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Roboto"/>
                        </a:rPr>
                        <a:t>пр</a:t>
                      </a:r>
                      <a:r>
                        <a:rPr lang="ru-RU" sz="16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Roboto"/>
                        </a:rPr>
                        <a:t>иложение</a:t>
                      </a:r>
                      <a:r>
                        <a:rPr lang="ru-RU" sz="16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Roboto"/>
                        </a:rPr>
                        <a:t> для взаимодействия с базой</a:t>
                      </a:r>
                      <a:endParaRPr lang="en" sz="1600" b="0" i="0" u="none" strike="noStrike" cap="non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OrbStack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,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 ubuntu</a:t>
                      </a: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 – создание виртуальных машин</a:t>
                      </a:r>
                      <a:endParaRPr lang="en" sz="1600" dirty="0">
                        <a:solidFill>
                          <a:schemeClr val="dk1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5.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6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pgbench</a:t>
                      </a:r>
                      <a:r>
                        <a:rPr lang="en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 - </a:t>
                      </a:r>
                      <a:r>
                        <a:rPr lang="ru-RU" sz="16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для тестирования производительности</a:t>
                      </a:r>
                      <a:endParaRPr sz="1600" dirty="0">
                        <a:solidFill>
                          <a:schemeClr val="dk1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1889639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ru" sz="14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Что получилось</a:t>
            </a:r>
            <a:endParaRPr sz="30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8398FA-E19D-3C8B-87A2-051CE1600B15}"/>
              </a:ext>
            </a:extLst>
          </p:cNvPr>
          <p:cNvSpPr txBox="1"/>
          <p:nvPr/>
        </p:nvSpPr>
        <p:spPr>
          <a:xfrm>
            <a:off x="565156" y="1118847"/>
            <a:ext cx="698011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hlinkClick r:id="rId3"/>
              </a:rPr>
              <a:t>https://github.com/mukminova/otus-PostgreSQL-2025-09-aliya/tree/main/project</a:t>
            </a:r>
            <a:r>
              <a:rPr lang="en-US" dirty="0"/>
              <a:t> 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46CAB5B-DCCC-C563-C841-BB800DF6B2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226" y="1655703"/>
            <a:ext cx="8411548" cy="315707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13" name="Google Shape;213;p42"/>
          <p:cNvGraphicFramePr/>
          <p:nvPr>
            <p:extLst>
              <p:ext uri="{D42A27DB-BD31-4B8C-83A1-F6EECF244321}">
                <p14:modId xmlns:p14="http://schemas.microsoft.com/office/powerpoint/2010/main" val="1383806056"/>
              </p:ext>
            </p:extLst>
          </p:nvPr>
        </p:nvGraphicFramePr>
        <p:xfrm>
          <a:off x="952500" y="1440111"/>
          <a:ext cx="7239000" cy="3412180"/>
        </p:xfrm>
        <a:graphic>
          <a:graphicData uri="http://schemas.openxmlformats.org/drawingml/2006/table">
            <a:tbl>
              <a:tblPr>
                <a:noFill/>
                <a:tableStyleId>{E099BBEC-C64B-4CD6-9D29-9A80A5BBAEBE}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341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>
                          <a:solidFill>
                            <a:srgbClr val="3F299A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1.</a:t>
                      </a:r>
                      <a:endParaRPr sz="1200" b="1">
                        <a:solidFill>
                          <a:srgbClr val="3F299A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Был успешно создан и протестирован высоконагруженный отказоустойчивый кластер </a:t>
                      </a:r>
                      <a:r>
                        <a:rPr lang="en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PostgreSQL </a:t>
                      </a:r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на базе </a:t>
                      </a:r>
                      <a:r>
                        <a:rPr lang="en" sz="12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Patroni</a:t>
                      </a:r>
                      <a:r>
                        <a:rPr lang="en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. </a:t>
                      </a:r>
                      <a:endParaRPr sz="1200" dirty="0">
                        <a:solidFill>
                          <a:srgbClr val="9857F3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>
                          <a:solidFill>
                            <a:srgbClr val="3F299A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2.</a:t>
                      </a:r>
                      <a:endParaRPr sz="1200" b="1">
                        <a:solidFill>
                          <a:srgbClr val="3F299A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2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Легко:</a:t>
                      </a:r>
                      <a:endParaRPr lang="ru-RU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Arial"/>
                        <a:sym typeface="Arial"/>
                      </a:endParaRPr>
                    </a:p>
                    <a:p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Установка и базовая настройка </a:t>
                      </a:r>
                      <a:r>
                        <a:rPr lang="en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PostgreSQL</a:t>
                      </a:r>
                    </a:p>
                    <a:p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Работа с </a:t>
                      </a:r>
                      <a:r>
                        <a:rPr lang="en" sz="12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pgbench</a:t>
                      </a:r>
                      <a:r>
                        <a:rPr lang="en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для тестирования производительности</a:t>
                      </a:r>
                    </a:p>
                    <a:p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Подключение тестового приложения к кластеру</a:t>
                      </a:r>
                    </a:p>
                    <a:p>
                      <a:r>
                        <a:rPr lang="ru-RU" sz="12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Сложности:</a:t>
                      </a:r>
                      <a:endParaRPr lang="ru-RU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Arial"/>
                        <a:sym typeface="Arial"/>
                      </a:endParaRPr>
                    </a:p>
                    <a:p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Настройка </a:t>
                      </a:r>
                      <a:r>
                        <a:rPr lang="en" sz="12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Patroni</a:t>
                      </a:r>
                      <a:r>
                        <a:rPr lang="en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 - </a:t>
                      </a:r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проблемы с путями в </a:t>
                      </a:r>
                      <a:r>
                        <a:rPr lang="en" sz="12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systemd</a:t>
                      </a:r>
                      <a:r>
                        <a:rPr lang="en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-</a:t>
                      </a:r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юните и инициализацией кластера</a:t>
                      </a:r>
                    </a:p>
                    <a:p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Настройка </a:t>
                      </a:r>
                      <a:r>
                        <a:rPr lang="en" sz="12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HAProxy</a:t>
                      </a:r>
                      <a:r>
                        <a:rPr lang="en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 - </a:t>
                      </a:r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потребовалось разобраться с режимами работы (</a:t>
                      </a:r>
                      <a:r>
                        <a:rPr lang="en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HTTP vs TCP)</a:t>
                      </a:r>
                    </a:p>
                    <a:p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Настройка мониторинга - возникли сложности с некоторыми экспортерами метрик и их параметрами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200" b="1" dirty="0">
                          <a:solidFill>
                            <a:srgbClr val="3F299A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3.</a:t>
                      </a:r>
                      <a:endParaRPr sz="1200" b="1" dirty="0">
                        <a:solidFill>
                          <a:srgbClr val="3F299A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Проект занял примерно </a:t>
                      </a: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3</a:t>
                      </a:r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0-</a:t>
                      </a:r>
                      <a:r>
                        <a:rPr lang="en-US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4</a:t>
                      </a:r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0 часов</a:t>
                      </a:r>
                      <a:endParaRPr lang="en-US" sz="1200" b="0" i="0" u="none" strike="noStrike" cap="none" dirty="0">
                        <a:solidFill>
                          <a:srgbClr val="000000"/>
                        </a:solidFill>
                        <a:effectLst/>
                        <a:latin typeface="Roboto" panose="02000000000000000000" pitchFamily="2" charset="0"/>
                        <a:ea typeface="Roboto" panose="02000000000000000000" pitchFamily="2" charset="0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" sz="1200" b="1" dirty="0">
                          <a:solidFill>
                            <a:srgbClr val="3F299A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4.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Проект дал ценный практический опыт построения отказоустойчивых систем. Особенно полезной оказалась практика по </a:t>
                      </a:r>
                      <a:r>
                        <a:rPr lang="en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failover, </a:t>
                      </a:r>
                      <a:r>
                        <a:rPr lang="ru-RU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репликации и нагрузочному тестированию.</a:t>
                      </a:r>
                      <a:endParaRPr sz="1200" dirty="0">
                        <a:solidFill>
                          <a:srgbClr val="9857F3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27" name="Google Shape;227;p43"/>
          <p:cNvGrpSpPr/>
          <p:nvPr/>
        </p:nvGrpSpPr>
        <p:grpSpPr>
          <a:xfrm>
            <a:off x="5573613" y="528650"/>
            <a:ext cx="3356305" cy="1236599"/>
            <a:chOff x="4729635" y="887067"/>
            <a:chExt cx="3375207" cy="1399343"/>
          </a:xfrm>
        </p:grpSpPr>
        <p:pic>
          <p:nvPicPr>
            <p:cNvPr id="228" name="Google Shape;228;p4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9635" y="887067"/>
              <a:ext cx="3375207" cy="1399343"/>
            </a:xfrm>
            <a:prstGeom prst="rect">
              <a:avLst/>
            </a:prstGeom>
            <a:noFill/>
            <a:ln>
              <a:noFill/>
            </a:ln>
            <a:effectLst>
              <a:outerShdw blurRad="200025" dist="28575" dir="4200000" algn="bl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229" name="Google Shape;229;p43"/>
            <p:cNvSpPr txBox="1"/>
            <p:nvPr/>
          </p:nvSpPr>
          <p:spPr>
            <a:xfrm>
              <a:off x="5236901" y="1064135"/>
              <a:ext cx="2694600" cy="104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336</Words>
  <Application>Microsoft Macintosh PowerPoint</Application>
  <PresentationFormat>Экран (16:9)</PresentationFormat>
  <Paragraphs>61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Courier New</vt:lpstr>
      <vt:lpstr>Roboto</vt:lpstr>
      <vt:lpstr>Roboto Medium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Создание и тестирование высоконагруженного отказоустойчивого кластера PostgreSQL на базе Patroni   </vt:lpstr>
      <vt:lpstr>План защиты</vt:lpstr>
      <vt:lpstr>Презентация PowerPoint</vt:lpstr>
      <vt:lpstr>Какие технологии использовались </vt:lpstr>
      <vt:lpstr>Что получилось</vt:lpstr>
      <vt:lpstr>Выводы </vt:lpstr>
      <vt:lpstr>Презентация PowerPoint</vt:lpstr>
      <vt:lpstr>Спасибо за внимание!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Microsoft Office User</cp:lastModifiedBy>
  <cp:revision>3</cp:revision>
  <dcterms:modified xsi:type="dcterms:W3CDTF">2026-02-01T08:04:12Z</dcterms:modified>
</cp:coreProperties>
</file>